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79" r:id="rId3"/>
    <p:sldId id="332" r:id="rId4"/>
    <p:sldId id="344" r:id="rId5"/>
    <p:sldId id="346" r:id="rId6"/>
    <p:sldId id="347" r:id="rId7"/>
    <p:sldId id="335" r:id="rId8"/>
    <p:sldId id="327" r:id="rId9"/>
    <p:sldId id="318" r:id="rId10"/>
    <p:sldId id="353" r:id="rId11"/>
    <p:sldId id="319" r:id="rId12"/>
    <p:sldId id="320" r:id="rId13"/>
    <p:sldId id="321" r:id="rId14"/>
    <p:sldId id="322" r:id="rId15"/>
    <p:sldId id="339" r:id="rId16"/>
    <p:sldId id="355" r:id="rId17"/>
    <p:sldId id="358" r:id="rId18"/>
    <p:sldId id="295" r:id="rId19"/>
    <p:sldId id="356" r:id="rId20"/>
    <p:sldId id="357" r:id="rId21"/>
    <p:sldId id="359" r:id="rId22"/>
    <p:sldId id="317" r:id="rId23"/>
    <p:sldId id="297" r:id="rId24"/>
    <p:sldId id="360" r:id="rId25"/>
    <p:sldId id="275" r:id="rId26"/>
    <p:sldId id="276" r:id="rId27"/>
    <p:sldId id="277" r:id="rId28"/>
    <p:sldId id="326" r:id="rId29"/>
  </p:sldIdLst>
  <p:sldSz cx="9144000" cy="6858000" type="screen4x3"/>
  <p:notesSz cx="985678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B157"/>
    <a:srgbClr val="9685B9"/>
    <a:srgbClr val="7962A6"/>
    <a:srgbClr val="DDD7E9"/>
    <a:srgbClr val="443660"/>
    <a:srgbClr val="554478"/>
    <a:srgbClr val="6F5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65" autoAdjust="0"/>
    <p:restoredTop sz="84051" autoAdjust="0"/>
  </p:normalViewPr>
  <p:slideViewPr>
    <p:cSldViewPr>
      <p:cViewPr>
        <p:scale>
          <a:sx n="75" d="100"/>
          <a:sy n="75" d="100"/>
        </p:scale>
        <p:origin x="-828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8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19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altLang="ja-JP"/>
              <a:t>Head Start - Overview of Japanese Language Teaching,             5th May 2011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1650" y="0"/>
            <a:ext cx="42735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2719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altLang="ja-JP"/>
              <a:t>The Japan Foundation - www.jpf.org.uk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1650" y="6456363"/>
            <a:ext cx="42735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70BB349-9E4F-4962-82C1-3B1C581D1B9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0888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19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altLang="ja-JP"/>
              <a:t>Head Start - Overview of Japanese Language Teaching,             5th May 2011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1650" y="0"/>
            <a:ext cx="42735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28975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228975"/>
            <a:ext cx="7885112" cy="305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2719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altLang="ja-JP"/>
              <a:t>The Japan Foundation - www.jpf.org.uk</a:t>
            </a:r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1650" y="6456363"/>
            <a:ext cx="42735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D6D0C86-6AB6-43E3-B714-7EB6CCE091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3539659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ea typeface="ＭＳ Ｐゴシック" pitchFamily="50" charset="-128"/>
              </a:rPr>
              <a:t>Head Start - Overview of Japanese Language Teaching,             5th May 2011</a:t>
            </a:r>
          </a:p>
        </p:txBody>
      </p:sp>
      <p:sp>
        <p:nvSpPr>
          <p:cNvPr id="3277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277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41400DB-AAAD-40D8-821F-EFA89ADD4614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27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Head Start - Overview of Japanese Language Teaching,             5th May 2011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The Japan Foundation - www.jpf.org.uk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6D0C86-6AB6-43E3-B714-7EB6CCE0916A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86938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Head Start - Overview of Japanese Language Teaching,             5th May 2011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The Japan Foundation - www.jpf.org.uk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6D0C86-6AB6-43E3-B714-7EB6CCE0916A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86938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Head Start - Overview of Japanese Language Teaching,             5th May 2011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The Japan Foundation - www.jpf.org.uk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6D0C86-6AB6-43E3-B714-7EB6CCE0916A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72708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4198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4198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C5811E7-DE12-4537-9627-6DD52C58FD89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22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41989" name="Rectangle 7"/>
          <p:cNvSpPr txBox="1">
            <a:spLocks noGrp="1" noChangeArrowheads="1"/>
          </p:cNvSpPr>
          <p:nvPr/>
        </p:nvSpPr>
        <p:spPr bwMode="auto">
          <a:xfrm>
            <a:off x="5584825" y="6456363"/>
            <a:ext cx="42703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C6E8B29-FAAB-4124-8479-8024B846A5B0}" type="slidenum">
              <a:rPr lang="en-US" altLang="ja-JP">
                <a:solidFill>
                  <a:srgbClr val="000000"/>
                </a:solidFill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22</a:t>
            </a:fld>
            <a:endParaRPr lang="en-US" altLang="ja-JP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419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0563" y="509588"/>
            <a:ext cx="3400425" cy="2549525"/>
          </a:xfrm>
          <a:ln/>
        </p:spPr>
      </p:sp>
      <p:sp>
        <p:nvSpPr>
          <p:cNvPr id="419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7425" y="3228975"/>
            <a:ext cx="7881938" cy="3059113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Head Start - Overview of Japanese Language Teaching,             5th May 2011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The Japan Foundation - www.jpf.org.uk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6D0C86-6AB6-43E3-B714-7EB6CCE0916A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7828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481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275240A-3BBF-46A0-B8A3-3A8797A551B5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9</a:t>
            </a:fld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4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481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275240A-3BBF-46A0-B8A3-3A8797A551B5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10</a:t>
            </a:fld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4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584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4341A2A-E46E-4FAD-91FA-0CDE43D7B041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11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5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686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686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1D1FE61-304D-4122-B4CD-FE053480C90B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12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68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789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210390A-352F-4723-8F38-E06475000099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891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891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E1803C8-C8D5-4324-A266-CCC762BA1B4C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14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89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994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E1A4CE7-EFB8-48ED-AE4F-3FDBB8E67BE6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15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99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14C15-7DBB-4D7E-BCA3-DB7BB23D7D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5336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AFFC0-2ACB-406B-8244-3F880CD99CB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3116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5A117-2080-4A28-BA0F-98E701D3B73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62229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1F683-0F15-42DB-8E36-502CA19E663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7556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4640F-839D-44E7-8359-B10BD605F7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0592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BC264-A158-4557-B8A1-B6E03F8227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0294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3B528-08E2-4339-AD44-4B89D2EAB4F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2280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C8ABC-4D05-4AF3-AE0E-384C1EAEB55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342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C4DF3-BAEC-485E-A0BF-02718A0023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4190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E26E7-D8AC-49E5-8B73-44D91EB00F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00691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74210-8B7D-4486-A2F0-BAC1155CD5E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69488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881BC-70AD-45A6-9B43-3A448A41B16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478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59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E1DEB6F-4E25-4CDD-A95E-F657496E9E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1.png"/><Relationship Id="rId10" Type="http://schemas.openxmlformats.org/officeDocument/2006/relationships/image" Target="../media/image5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1.jpe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4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6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7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6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8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21.gif"/><Relationship Id="rId5" Type="http://schemas.openxmlformats.org/officeDocument/2006/relationships/image" Target="../media/image2.png"/><Relationship Id="rId4" Type="http://schemas.openxmlformats.org/officeDocument/2006/relationships/oleObject" Target="../embeddings/oleObject1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24.JP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oleObject" Target="../embeddings/oleObject20.bin"/><Relationship Id="rId7" Type="http://schemas.openxmlformats.org/officeDocument/2006/relationships/image" Target="../media/image27.jpeg"/><Relationship Id="rId12" Type="http://schemas.microsoft.com/office/2007/relationships/hdphoto" Target="../media/hdphoto2.wdp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6.jpeg"/><Relationship Id="rId11" Type="http://schemas.openxmlformats.org/officeDocument/2006/relationships/image" Target="../media/image30.jpeg"/><Relationship Id="rId5" Type="http://schemas.openxmlformats.org/officeDocument/2006/relationships/image" Target="../media/image25.jpeg"/><Relationship Id="rId10" Type="http://schemas.openxmlformats.org/officeDocument/2006/relationships/image" Target="../media/image29.jpeg"/><Relationship Id="rId4" Type="http://schemas.openxmlformats.org/officeDocument/2006/relationships/image" Target="../media/image2.png"/><Relationship Id="rId9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oleObject" Target="../embeddings/oleObject21.bin"/><Relationship Id="rId7" Type="http://schemas.openxmlformats.org/officeDocument/2006/relationships/image" Target="../media/image33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6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35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22.bin"/><Relationship Id="rId9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4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3.bin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oleObject" Target="../embeddings/oleObject24.bin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46.JPG"/><Relationship Id="rId5" Type="http://schemas.openxmlformats.org/officeDocument/2006/relationships/image" Target="../media/image45.JP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7" Type="http://schemas.openxmlformats.org/officeDocument/2006/relationships/image" Target="../media/image49.jp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48.jpg"/><Relationship Id="rId5" Type="http://schemas.openxmlformats.org/officeDocument/2006/relationships/image" Target="../media/image47.jp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50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JP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8.JP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1"/>
          <p:cNvSpPr>
            <a:spLocks noGrp="1" noChangeArrowheads="1"/>
          </p:cNvSpPr>
          <p:nvPr>
            <p:ph type="title"/>
          </p:nvPr>
        </p:nvSpPr>
        <p:spPr>
          <a:xfrm>
            <a:off x="179512" y="260648"/>
            <a:ext cx="7704856" cy="2160588"/>
          </a:xfrm>
        </p:spPr>
        <p:txBody>
          <a:bodyPr/>
          <a:lstStyle/>
          <a:p>
            <a:pPr algn="l" eaLnBrk="1" hangingPunct="1"/>
            <a:r>
              <a:rPr lang="en-US" altLang="ja-JP" sz="5400" b="1" dirty="0" smtClean="0">
                <a:solidFill>
                  <a:schemeClr val="bg1"/>
                </a:solidFill>
                <a:latin typeface="Century Gothic" pitchFamily="34" charset="0"/>
              </a:rPr>
              <a:t>Introducing Japanese</a:t>
            </a:r>
            <a:endParaRPr lang="en-US" altLang="ja-JP" sz="5400" b="1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graphicFrame>
        <p:nvGraphicFramePr>
          <p:cNvPr id="2051" name="Object 6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23850" y="5038725"/>
          <a:ext cx="2087563" cy="163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5" name="Image" r:id="rId4" imgW="3606349" imgH="2819048" progId="PhotoshopElements.Image.5">
                  <p:embed/>
                </p:oleObj>
              </mc:Choice>
              <mc:Fallback>
                <p:oleObj name="Image" r:id="rId4" imgW="3606349" imgH="2819048" progId="PhotoshopElements.Image.5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5038725"/>
                        <a:ext cx="2087563" cy="163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55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487363" y="4926013"/>
            <a:ext cx="7561262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>
              <a:buFontTx/>
              <a:buNone/>
            </a:pPr>
            <a:r>
              <a:rPr lang="en-GB" altLang="ja-JP" sz="2000" dirty="0">
                <a:solidFill>
                  <a:schemeClr val="bg1"/>
                </a:solidFill>
                <a:latin typeface="Century Gothic" pitchFamily="34" charset="0"/>
              </a:rPr>
              <a:t>Josephine Austin</a:t>
            </a:r>
          </a:p>
          <a:p>
            <a:pPr algn="r" eaLnBrk="1" hangingPunct="1">
              <a:buFontTx/>
              <a:buNone/>
            </a:pPr>
            <a:r>
              <a:rPr lang="en-GB" altLang="ja-JP" sz="2000" b="1" dirty="0">
                <a:solidFill>
                  <a:schemeClr val="bg1"/>
                </a:solidFill>
                <a:latin typeface="Century Gothic" pitchFamily="34" charset="0"/>
              </a:rPr>
              <a:t>Japan Foundation</a:t>
            </a:r>
          </a:p>
          <a:p>
            <a:pPr algn="r" eaLnBrk="1" hangingPunct="1">
              <a:buFontTx/>
              <a:buNone/>
            </a:pPr>
            <a:r>
              <a:rPr lang="en-GB" altLang="ja-JP" sz="2000" dirty="0" smtClean="0">
                <a:solidFill>
                  <a:schemeClr val="bg1"/>
                </a:solidFill>
                <a:latin typeface="Century Gothic" pitchFamily="34" charset="0"/>
              </a:rPr>
              <a:t>Josephine.Austin@jpf.org.uk</a:t>
            </a:r>
            <a:endParaRPr lang="en-GB" altLang="ja-JP" sz="2000" dirty="0">
              <a:solidFill>
                <a:schemeClr val="bg1"/>
              </a:solidFill>
              <a:latin typeface="Century Gothic" pitchFamily="34" charset="0"/>
            </a:endParaRPr>
          </a:p>
          <a:p>
            <a:pPr algn="r" eaLnBrk="1" hangingPunct="1">
              <a:buFontTx/>
              <a:buNone/>
            </a:pPr>
            <a:r>
              <a:rPr lang="en-GB" altLang="en-US" sz="2000" b="1" dirty="0">
                <a:solidFill>
                  <a:schemeClr val="bg1"/>
                </a:solidFill>
                <a:latin typeface="Century Gothic" pitchFamily="34" charset="0"/>
              </a:rPr>
              <a:t>www.jpf.org.uk/language</a:t>
            </a:r>
            <a:endParaRPr lang="en-GB" altLang="ja-JP" sz="2000" dirty="0">
              <a:solidFill>
                <a:schemeClr val="bg1"/>
              </a:solidFill>
              <a:latin typeface="Century Gothic" pitchFamily="34" charset="0"/>
            </a:endParaRPr>
          </a:p>
          <a:p>
            <a:pPr algn="ctr" eaLnBrk="1" hangingPunct="1">
              <a:buFontTx/>
              <a:buNone/>
            </a:pPr>
            <a:endParaRPr lang="en-US" altLang="ja-JP" sz="2000" dirty="0">
              <a:latin typeface="Century Gothic" pitchFamily="34" charset="0"/>
            </a:endParaRPr>
          </a:p>
        </p:txBody>
      </p:sp>
      <p:pic>
        <p:nvPicPr>
          <p:cNvPr id="2054" name="Picture 64" descr="john-betts"/>
          <p:cNvPicPr>
            <a:picLocks noChangeAspect="1" noChangeArrowheads="1"/>
          </p:cNvPicPr>
          <p:nvPr/>
        </p:nvPicPr>
        <p:blipFill>
          <a:blip r:embed="rId6" cstate="screen">
            <a:lum bright="18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" y="2819400"/>
            <a:ext cx="3970338" cy="16764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055" name="Object 71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" name="Image" r:id="rId7" imgW="1079365" imgH="1193230" progId="PhotoshopElements.Image.5">
                  <p:embed/>
                </p:oleObj>
              </mc:Choice>
              <mc:Fallback>
                <p:oleObj name="Image" r:id="rId7" imgW="1079365" imgH="1193230" progId="PhotoshopElements.Image.5">
                  <p:embed/>
                  <p:pic>
                    <p:nvPicPr>
                      <p:cNvPr id="0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6" name="Picture 73" descr="Green lane primary 2"/>
          <p:cNvPicPr>
            <a:picLocks noChangeAspect="1" noChangeArrowheads="1"/>
          </p:cNvPicPr>
          <p:nvPr/>
        </p:nvPicPr>
        <p:blipFill>
          <a:blip r:embed="rId9" cstate="screen">
            <a:lum bright="12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1775" y="2819400"/>
            <a:ext cx="1587500" cy="16764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74" descr="Tavistock yr7 Japanese class"/>
          <p:cNvPicPr>
            <a:picLocks noChangeAspect="1" noChangeArrowheads="1"/>
          </p:cNvPicPr>
          <p:nvPr/>
        </p:nvPicPr>
        <p:blipFill>
          <a:blip r:embed="rId10" cstate="screen">
            <a:lum bright="12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817813"/>
            <a:ext cx="2479675" cy="168116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" name="Rectangle 56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</p:spTree>
  </p:cSld>
  <p:clrMapOvr>
    <a:masterClrMapping/>
  </p:clrMapOvr>
  <p:transition advTm="244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2292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28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 dirty="0"/>
          </a:p>
        </p:txBody>
      </p:sp>
      <p:sp>
        <p:nvSpPr>
          <p:cNvPr id="12294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9705" name="Rectangle 3"/>
          <p:cNvSpPr txBox="1">
            <a:spLocks noChangeArrowheads="1"/>
          </p:cNvSpPr>
          <p:nvPr/>
        </p:nvSpPr>
        <p:spPr bwMode="auto">
          <a:xfrm>
            <a:off x="4860579" y="1017588"/>
            <a:ext cx="3024534" cy="151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 dirty="0" err="1" smtClean="0">
                <a:solidFill>
                  <a:srgbClr val="FFFFFF"/>
                </a:solidFill>
                <a:latin typeface="Calibri" pitchFamily="34" charset="0"/>
              </a:rPr>
              <a:t>Marugoto</a:t>
            </a:r>
            <a:r>
              <a:rPr lang="en-GB" altLang="ja-JP" sz="4000" b="1" dirty="0" smtClean="0">
                <a:solidFill>
                  <a:srgbClr val="FFFFFF"/>
                </a:solidFill>
                <a:latin typeface="Calibri" pitchFamily="34" charset="0"/>
              </a:rPr>
              <a:t> Plus</a:t>
            </a:r>
            <a:endParaRPr lang="en-GB" altLang="ja-JP" sz="2800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3600" b="1" dirty="0" smtClean="0">
                <a:solidFill>
                  <a:srgbClr val="FFFFFF"/>
                </a:solidFill>
                <a:latin typeface="Calibri" pitchFamily="34" charset="0"/>
              </a:rPr>
              <a:t>www.marugotoweb.jp</a:t>
            </a:r>
            <a:r>
              <a:rPr lang="en-GB" altLang="ja-JP" sz="3600" b="1" dirty="0">
                <a:solidFill>
                  <a:srgbClr val="FFFFFF"/>
                </a:solidFill>
                <a:latin typeface="Calibri" pitchFamily="34" charset="0"/>
              </a:rPr>
              <a:t>/</a:t>
            </a:r>
          </a:p>
        </p:txBody>
      </p:sp>
      <p:sp>
        <p:nvSpPr>
          <p:cNvPr id="29706" name="Rectangle 3"/>
          <p:cNvSpPr>
            <a:spLocks noChangeArrowheads="1"/>
          </p:cNvSpPr>
          <p:nvPr/>
        </p:nvSpPr>
        <p:spPr bwMode="auto">
          <a:xfrm>
            <a:off x="27384" y="3311525"/>
            <a:ext cx="8161337" cy="314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Great introduction to basic Japanese</a:t>
            </a:r>
          </a:p>
          <a:p>
            <a:pPr eaLnBrk="1" hangingPunct="1"/>
            <a:r>
              <a:rPr lang="en-GB" altLang="ja-JP" sz="2800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Topics based on Can-do statements</a:t>
            </a:r>
            <a:endParaRPr lang="en-GB" altLang="ja-JP" sz="2800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/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Features </a:t>
            </a:r>
            <a:r>
              <a:rPr lang="en-GB" altLang="ja-JP" sz="2800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lots of videos</a:t>
            </a:r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GB" altLang="ja-JP" sz="2800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grammar explanations activities </a:t>
            </a:r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and games for teaching Japanese language and culture</a:t>
            </a:r>
          </a:p>
          <a:p>
            <a:pPr eaLnBrk="1" hangingPunct="1"/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For independent or classroom use</a:t>
            </a:r>
          </a:p>
          <a:p>
            <a:pPr eaLnBrk="1" hangingPunct="1"/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DVD and workbooks also available</a:t>
            </a:r>
          </a:p>
        </p:txBody>
      </p:sp>
      <p:sp>
        <p:nvSpPr>
          <p:cNvPr id="12298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388" y="1017588"/>
            <a:ext cx="2313322" cy="18739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7744" y="1544703"/>
            <a:ext cx="2374900" cy="176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24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/>
      <p:bldP spid="2970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331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0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>
              <a:solidFill>
                <a:srgbClr val="000000"/>
              </a:solidFill>
            </a:endParaRPr>
          </a:p>
        </p:txBody>
      </p:sp>
      <p:sp>
        <p:nvSpPr>
          <p:cNvPr id="13318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30728" name="Rectangle 3"/>
          <p:cNvSpPr txBox="1">
            <a:spLocks noChangeArrowheads="1"/>
          </p:cNvSpPr>
          <p:nvPr/>
        </p:nvSpPr>
        <p:spPr bwMode="auto">
          <a:xfrm>
            <a:off x="3419475" y="1052513"/>
            <a:ext cx="4178300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Japanese in </a:t>
            </a:r>
            <a:b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</a:b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Anime &amp; Manga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endParaRPr lang="en-GB" altLang="ja-JP" sz="2800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b="1">
                <a:solidFill>
                  <a:srgbClr val="FFFFFF"/>
                </a:solidFill>
                <a:latin typeface="Calibri" pitchFamily="34" charset="0"/>
              </a:rPr>
              <a:t>www.anime-manga.jp</a:t>
            </a:r>
          </a:p>
        </p:txBody>
      </p:sp>
      <p:sp>
        <p:nvSpPr>
          <p:cNvPr id="30729" name="Rectangle 3"/>
          <p:cNvSpPr>
            <a:spLocks noChangeArrowheads="1"/>
          </p:cNvSpPr>
          <p:nvPr/>
        </p:nvSpPr>
        <p:spPr bwMode="auto">
          <a:xfrm>
            <a:off x="11113" y="3595688"/>
            <a:ext cx="8089900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Japanese language learning website, especially for fans of Japanese cartoons and comics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Full of games, audio files, cultural facts and Japanese not found in textbooks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Ideal for independent learners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Variety of Japanese levels supported</a:t>
            </a:r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975727"/>
            <a:ext cx="2520280" cy="24230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22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/>
      <p:bldP spid="307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434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4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>
              <a:solidFill>
                <a:srgbClr val="000000"/>
              </a:solidFill>
            </a:endParaRPr>
          </a:p>
        </p:txBody>
      </p:sp>
      <p:sp>
        <p:nvSpPr>
          <p:cNvPr id="14342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31752" name="Rectangle 3"/>
          <p:cNvSpPr txBox="1">
            <a:spLocks noChangeArrowheads="1"/>
          </p:cNvSpPr>
          <p:nvPr/>
        </p:nvSpPr>
        <p:spPr bwMode="auto">
          <a:xfrm>
            <a:off x="3779838" y="976313"/>
            <a:ext cx="4113212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Ready  Steady  NihonGO!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endParaRPr lang="en-GB" altLang="ja-JP" sz="2800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2400" b="1">
                <a:solidFill>
                  <a:srgbClr val="FFFFFF"/>
                </a:solidFill>
                <a:latin typeface="Calibri" pitchFamily="34" charset="0"/>
              </a:rPr>
              <a:t>www.japansociety.org.uk/rsn/</a:t>
            </a:r>
          </a:p>
        </p:txBody>
      </p:sp>
      <p:sp>
        <p:nvSpPr>
          <p:cNvPr id="31753" name="Rectangle 3"/>
          <p:cNvSpPr>
            <a:spLocks noChangeArrowheads="1"/>
          </p:cNvSpPr>
          <p:nvPr/>
        </p:nvSpPr>
        <p:spPr bwMode="auto">
          <a:xfrm>
            <a:off x="69850" y="3351213"/>
            <a:ext cx="80899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Originally designed for KS2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Lesson plans plus supporting flashcards and audio files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Great for classroom use, especially for short tasters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to use online; inexpensive CD-ROM also available</a:t>
            </a:r>
          </a:p>
          <a:p>
            <a:pPr eaLnBrk="1" hangingPunct="1"/>
            <a:endParaRPr lang="en-GB" altLang="ja-JP" sz="280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0115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849" y="1062112"/>
            <a:ext cx="3362129" cy="20620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6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/>
      <p:bldP spid="317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536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8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>
              <a:solidFill>
                <a:srgbClr val="000000"/>
              </a:solidFill>
            </a:endParaRPr>
          </a:p>
        </p:txBody>
      </p:sp>
      <p:sp>
        <p:nvSpPr>
          <p:cNvPr id="15366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32776" name="Rectangle 3"/>
          <p:cNvSpPr txBox="1">
            <a:spLocks noChangeArrowheads="1"/>
          </p:cNvSpPr>
          <p:nvPr/>
        </p:nvSpPr>
        <p:spPr bwMode="auto">
          <a:xfrm>
            <a:off x="3632200" y="1196975"/>
            <a:ext cx="4252913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Nihongo-e-na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endParaRPr lang="en-GB" altLang="ja-JP" sz="2800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</a:rPr>
              <a:t>www.nihongo-e-na.com</a:t>
            </a:r>
          </a:p>
        </p:txBody>
      </p:sp>
      <p:sp>
        <p:nvSpPr>
          <p:cNvPr id="32777" name="Rectangle 3"/>
          <p:cNvSpPr>
            <a:spLocks noChangeArrowheads="1"/>
          </p:cNvSpPr>
          <p:nvPr/>
        </p:nvSpPr>
        <p:spPr bwMode="auto">
          <a:xfrm>
            <a:off x="11113" y="3738563"/>
            <a:ext cx="80899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Web portal for selected Japanese language education websites 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Multiple language levels supported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Extremely easy to use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Fantastic for both independent learners and teachers</a:t>
            </a:r>
          </a:p>
          <a:p>
            <a:pPr eaLnBrk="1" hangingPunct="1"/>
            <a:endParaRPr lang="en-GB" altLang="ja-JP" sz="280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0116" name="Picture 4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013545"/>
            <a:ext cx="2853523" cy="24955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7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/>
      <p:bldP spid="327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6388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2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>
              <a:solidFill>
                <a:srgbClr val="000000"/>
              </a:solidFill>
            </a:endParaRPr>
          </a:p>
        </p:txBody>
      </p:sp>
      <p:sp>
        <p:nvSpPr>
          <p:cNvPr id="16390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33800" name="Rectangle 3"/>
          <p:cNvSpPr txBox="1">
            <a:spLocks noChangeArrowheads="1"/>
          </p:cNvSpPr>
          <p:nvPr/>
        </p:nvSpPr>
        <p:spPr bwMode="auto">
          <a:xfrm>
            <a:off x="3563938" y="976313"/>
            <a:ext cx="4464050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Minna no Kyozai Site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endParaRPr lang="en-GB" altLang="ja-JP" sz="2800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b="1">
                <a:solidFill>
                  <a:srgbClr val="FFFFFF"/>
                </a:solidFill>
                <a:latin typeface="Calibri" pitchFamily="34" charset="0"/>
              </a:rPr>
              <a:t>www.minnanokyozai.jp</a:t>
            </a:r>
          </a:p>
        </p:txBody>
      </p:sp>
      <p:sp>
        <p:nvSpPr>
          <p:cNvPr id="33801" name="Rectangle 3"/>
          <p:cNvSpPr>
            <a:spLocks noChangeArrowheads="1"/>
          </p:cNvSpPr>
          <p:nvPr/>
        </p:nvSpPr>
        <p:spPr bwMode="auto">
          <a:xfrm>
            <a:off x="168275" y="3482975"/>
            <a:ext cx="7596188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For Japanese teachers to find and exchange resources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Includes classroom activities, pictures, grammar explanations and reading comprehension texts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Also includes teacher’s forum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Registration quick &amp; free</a:t>
            </a:r>
          </a:p>
          <a:p>
            <a:pPr eaLnBrk="1" hangingPunct="1"/>
            <a:endParaRPr lang="en-GB" altLang="ja-JP" sz="280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2163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018357"/>
            <a:ext cx="2816711" cy="23087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0" grpId="0"/>
      <p:bldP spid="3380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7412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6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JF Scheme of Work</a:t>
            </a:r>
            <a:endParaRPr lang="en-US" altLang="ja-JP" sz="4400" dirty="0">
              <a:solidFill>
                <a:srgbClr val="000000"/>
              </a:solidFill>
            </a:endParaRPr>
          </a:p>
        </p:txBody>
      </p:sp>
      <p:sp>
        <p:nvSpPr>
          <p:cNvPr id="17414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17415" name="Rectangle 3"/>
          <p:cNvSpPr>
            <a:spLocks noChangeArrowheads="1"/>
          </p:cNvSpPr>
          <p:nvPr/>
        </p:nvSpPr>
        <p:spPr bwMode="auto">
          <a:xfrm rot="5400000">
            <a:off x="5709444" y="3452019"/>
            <a:ext cx="58054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Japanese at Secondary School: </a:t>
            </a:r>
            <a:b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</a:b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Support</a:t>
            </a:r>
            <a:endParaRPr lang="en-US" altLang="ja-JP" sz="2800" b="1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753" name="Rectangle 3"/>
          <p:cNvSpPr>
            <a:spLocks noChangeArrowheads="1"/>
          </p:cNvSpPr>
          <p:nvPr/>
        </p:nvSpPr>
        <p:spPr bwMode="auto">
          <a:xfrm>
            <a:off x="69850" y="3440113"/>
            <a:ext cx="80899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en-US" sz="2800" dirty="0">
                <a:solidFill>
                  <a:schemeClr val="bg1"/>
                </a:solidFill>
              </a:rPr>
              <a:t>JSOW is based on The National Curriculum in England, 2013 and consists of tasks of A1 </a:t>
            </a:r>
            <a:r>
              <a:rPr lang="en-GB" altLang="en-US" sz="2800" dirty="0" smtClean="0">
                <a:solidFill>
                  <a:schemeClr val="bg1"/>
                </a:solidFill>
              </a:rPr>
              <a:t>level</a:t>
            </a:r>
            <a:endParaRPr lang="en-GB" altLang="en-US" sz="2800" dirty="0">
              <a:solidFill>
                <a:schemeClr val="bg1"/>
              </a:solidFill>
            </a:endParaRPr>
          </a:p>
          <a:p>
            <a:pPr eaLnBrk="1" hangingPunct="1"/>
            <a:r>
              <a:rPr lang="en-GB" altLang="en-US" sz="2800" dirty="0">
                <a:solidFill>
                  <a:schemeClr val="bg1"/>
                </a:solidFill>
              </a:rPr>
              <a:t>Contains lesson plans, supplementary resources, target vocabulary and teaching </a:t>
            </a:r>
            <a:r>
              <a:rPr lang="en-GB" altLang="en-US" sz="2800" dirty="0" smtClean="0">
                <a:solidFill>
                  <a:schemeClr val="bg1"/>
                </a:solidFill>
              </a:rPr>
              <a:t>tips</a:t>
            </a:r>
          </a:p>
          <a:p>
            <a:pPr eaLnBrk="1" hangingPunct="1"/>
            <a:r>
              <a:rPr lang="en-GB" altLang="en-US" sz="2800" dirty="0" smtClean="0">
                <a:solidFill>
                  <a:schemeClr val="bg1"/>
                </a:solidFill>
              </a:rPr>
              <a:t>Please </a:t>
            </a:r>
            <a:r>
              <a:rPr lang="en-GB" altLang="en-US" sz="2800" dirty="0">
                <a:solidFill>
                  <a:schemeClr val="bg1"/>
                </a:solidFill>
              </a:rPr>
              <a:t>let us know what you think!</a:t>
            </a:r>
          </a:p>
          <a:p>
            <a:pPr eaLnBrk="1" hangingPunct="1"/>
            <a:endParaRPr lang="en-GB" altLang="en-US" sz="2800" dirty="0">
              <a:solidFill>
                <a:schemeClr val="bg1"/>
              </a:solidFill>
            </a:endParaRPr>
          </a:p>
          <a:p>
            <a:pPr eaLnBrk="1" hangingPunct="1"/>
            <a:endParaRPr lang="en-GB" altLang="ja-JP" sz="2800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6633" name="Picture 9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20653">
            <a:off x="3251982" y="1173947"/>
            <a:ext cx="2400184" cy="14840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843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8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1079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chemeClr val="bg1"/>
                </a:solidFill>
                <a:latin typeface="Century Gothic" pitchFamily="34" charset="0"/>
              </a:rPr>
              <a:t>Other Free Resources</a:t>
            </a:r>
            <a:endParaRPr lang="en-US" altLang="ja-JP" sz="4400"/>
          </a:p>
        </p:txBody>
      </p:sp>
      <p:sp>
        <p:nvSpPr>
          <p:cNvPr id="18438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323850" y="1268413"/>
            <a:ext cx="7524750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GB" altLang="ja-JP" sz="2800" b="1" dirty="0">
                <a:solidFill>
                  <a:schemeClr val="bg1"/>
                </a:solidFill>
                <a:latin typeface="Century Gothic" pitchFamily="34" charset="0"/>
              </a:rPr>
              <a:t>Japan Foundation </a:t>
            </a:r>
            <a:r>
              <a:rPr lang="en-GB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Resource Collection</a:t>
            </a:r>
            <a:r>
              <a:rPr lang="en-GB" altLang="ja-JP" b="1" dirty="0">
                <a:solidFill>
                  <a:schemeClr val="bg1"/>
                </a:solidFill>
                <a:latin typeface="Century Gothic" pitchFamily="34" charset="0"/>
              </a:rPr>
              <a:t/>
            </a:r>
            <a:br>
              <a:rPr lang="en-GB" altLang="ja-JP" b="1" dirty="0">
                <a:solidFill>
                  <a:schemeClr val="bg1"/>
                </a:solidFill>
                <a:latin typeface="Century Gothic" pitchFamily="34" charset="0"/>
              </a:rPr>
            </a:br>
            <a:endParaRPr lang="en-GB" altLang="ja-JP" sz="2800" dirty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None/>
            </a:pPr>
            <a:endParaRPr lang="en-GB" altLang="ja-JP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44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  <p:pic>
        <p:nvPicPr>
          <p:cNvPr id="44052" name="Picture 2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00" y="2022465"/>
            <a:ext cx="7632700" cy="936625"/>
          </a:xfrm>
          <a:prstGeom prst="rect">
            <a:avLst/>
          </a:prstGeom>
          <a:noFill/>
          <a:ln w="28575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314" y="3159752"/>
            <a:ext cx="4416784" cy="3526956"/>
          </a:xfrm>
          <a:prstGeom prst="rect">
            <a:avLst/>
          </a:prstGeom>
        </p:spPr>
      </p:pic>
      <p:sp>
        <p:nvSpPr>
          <p:cNvPr id="14" name="AutoShape 9"/>
          <p:cNvSpPr>
            <a:spLocks noChangeArrowheads="1"/>
          </p:cNvSpPr>
          <p:nvPr/>
        </p:nvSpPr>
        <p:spPr bwMode="auto">
          <a:xfrm rot="3656920">
            <a:off x="-103005" y="4900564"/>
            <a:ext cx="1150938" cy="408444"/>
          </a:xfrm>
          <a:prstGeom prst="rightArrow">
            <a:avLst>
              <a:gd name="adj1" fmla="val 50000"/>
              <a:gd name="adj2" fmla="val 44424"/>
            </a:avLst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6" name="Rectangle 5"/>
          <p:cNvSpPr/>
          <p:nvPr/>
        </p:nvSpPr>
        <p:spPr>
          <a:xfrm>
            <a:off x="5395154" y="6137275"/>
            <a:ext cx="160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Tx/>
              <a:buNone/>
            </a:pPr>
            <a:r>
              <a:rPr lang="en-US" altLang="ja-JP" dirty="0">
                <a:solidFill>
                  <a:schemeClr val="bg1"/>
                </a:solidFill>
                <a:latin typeface="Calibri" pitchFamily="34" charset="0"/>
              </a:rPr>
              <a:t>www.jpf.org.uk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0957" y="3159752"/>
            <a:ext cx="2945606" cy="1995411"/>
          </a:xfrm>
          <a:prstGeom prst="rect">
            <a:avLst/>
          </a:prstGeom>
        </p:spPr>
      </p:pic>
      <p:sp>
        <p:nvSpPr>
          <p:cNvPr id="17" name="AutoShape 9"/>
          <p:cNvSpPr>
            <a:spLocks noChangeArrowheads="1"/>
          </p:cNvSpPr>
          <p:nvPr/>
        </p:nvSpPr>
        <p:spPr bwMode="auto">
          <a:xfrm rot="17472186">
            <a:off x="6784855" y="4406023"/>
            <a:ext cx="1150938" cy="408444"/>
          </a:xfrm>
          <a:prstGeom prst="rightArrow">
            <a:avLst>
              <a:gd name="adj1" fmla="val 50000"/>
              <a:gd name="adj2" fmla="val 44424"/>
            </a:avLst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</p:spTree>
    <p:extLst>
      <p:ext uri="{BB962C8B-B14F-4D97-AF65-F5344CB8AC3E}">
        <p14:creationId xmlns:p14="http://schemas.microsoft.com/office/powerpoint/2010/main" val="76942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843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9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1079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buNone/>
            </a:pPr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Japanese Taster Lesson Sample Activity Pack</a:t>
            </a:r>
          </a:p>
        </p:txBody>
      </p:sp>
      <p:sp>
        <p:nvSpPr>
          <p:cNvPr id="18438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844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  <p:sp>
        <p:nvSpPr>
          <p:cNvPr id="2" name="Rectangle 1"/>
          <p:cNvSpPr/>
          <p:nvPr/>
        </p:nvSpPr>
        <p:spPr>
          <a:xfrm>
            <a:off x="3439370" y="6425356"/>
            <a:ext cx="46616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http://www.jpf.org.uk/language/tasterpack.php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50119"/>
            <a:ext cx="3682485" cy="5187156"/>
          </a:xfrm>
          <a:prstGeom prst="rect">
            <a:avLst/>
          </a:prstGeom>
        </p:spPr>
      </p:pic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5879" y="950119"/>
            <a:ext cx="3641006" cy="3260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9518" y="4368738"/>
            <a:ext cx="3133725" cy="199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05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843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1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1079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ja-JP" sz="4000" dirty="0">
                <a:solidFill>
                  <a:schemeClr val="bg1"/>
                </a:solidFill>
                <a:latin typeface="Calibri" pitchFamily="34" charset="0"/>
              </a:rPr>
              <a:t>Japan Society online resources</a:t>
            </a:r>
          </a:p>
        </p:txBody>
      </p:sp>
      <p:sp>
        <p:nvSpPr>
          <p:cNvPr id="18438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844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980728"/>
            <a:ext cx="6984776" cy="55057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843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0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1079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ja-JP" sz="4000" dirty="0">
                <a:solidFill>
                  <a:schemeClr val="bg1"/>
                </a:solidFill>
                <a:latin typeface="Calibri" pitchFamily="34" charset="0"/>
              </a:rPr>
              <a:t>Japan Society </a:t>
            </a:r>
            <a:r>
              <a:rPr lang="en-US" altLang="ja-JP" sz="4000" dirty="0" smtClean="0">
                <a:solidFill>
                  <a:schemeClr val="bg1"/>
                </a:solidFill>
                <a:latin typeface="Calibri" pitchFamily="34" charset="0"/>
              </a:rPr>
              <a:t>- </a:t>
            </a:r>
            <a:r>
              <a:rPr lang="en-US" altLang="ja-JP" sz="4000" dirty="0" err="1" smtClean="0">
                <a:solidFill>
                  <a:schemeClr val="bg1"/>
                </a:solidFill>
                <a:latin typeface="Calibri" pitchFamily="34" charset="0"/>
              </a:rPr>
              <a:t>Kamishibai</a:t>
            </a:r>
            <a:endParaRPr lang="en-US" altLang="ja-JP" sz="40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438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844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608" y="4602949"/>
            <a:ext cx="2408564" cy="17281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669" y="4592939"/>
            <a:ext cx="2493623" cy="17382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219" y="4602949"/>
            <a:ext cx="2397778" cy="17281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8521" y="2061067"/>
            <a:ext cx="3799824" cy="238482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2656" y="115888"/>
            <a:ext cx="1628577" cy="18650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477" y="929156"/>
            <a:ext cx="4018139" cy="26954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3196" y="3724472"/>
            <a:ext cx="4965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http://japaneseclubprimary.blogspot.co.uk/p/kamishibai.html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8380" y="6416972"/>
            <a:ext cx="6759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http://www.japansociety.org.uk/schools/resources/downloads/using-kamishibai/</a:t>
            </a:r>
          </a:p>
        </p:txBody>
      </p:sp>
    </p:spTree>
    <p:extLst>
      <p:ext uri="{BB962C8B-B14F-4D97-AF65-F5344CB8AC3E}">
        <p14:creationId xmlns:p14="http://schemas.microsoft.com/office/powerpoint/2010/main" val="115627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6148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5" name="Rectangle 3"/>
          <p:cNvSpPr>
            <a:spLocks noChangeArrowheads="1"/>
          </p:cNvSpPr>
          <p:nvPr/>
        </p:nvSpPr>
        <p:spPr bwMode="auto">
          <a:xfrm>
            <a:off x="1258888" y="1917700"/>
            <a:ext cx="57594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lang="en-GB" altLang="ja-JP" sz="11500" b="1">
                <a:solidFill>
                  <a:schemeClr val="bg1"/>
                </a:solidFill>
                <a:latin typeface="Century Gothic" pitchFamily="34" charset="0"/>
              </a:rPr>
              <a:t>Support </a:t>
            </a:r>
          </a:p>
          <a:p>
            <a:pPr algn="ctr" eaLnBrk="1" hangingPunct="1">
              <a:buFontTx/>
              <a:buNone/>
            </a:pPr>
            <a:r>
              <a:rPr lang="en-GB" altLang="ja-JP" sz="2400">
                <a:solidFill>
                  <a:schemeClr val="bg1"/>
                </a:solidFill>
                <a:latin typeface="Calibri" pitchFamily="34" charset="0"/>
              </a:rPr>
              <a:t>available from the Japan Foundation</a:t>
            </a:r>
            <a:endParaRPr lang="en-GB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endParaRPr lang="en-US" altLang="ja-JP" sz="2000"/>
          </a:p>
        </p:txBody>
      </p:sp>
      <p:sp>
        <p:nvSpPr>
          <p:cNvPr id="615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843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16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1079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ja-JP" sz="4000" dirty="0" smtClean="0">
                <a:solidFill>
                  <a:schemeClr val="bg1"/>
                </a:solidFill>
                <a:latin typeface="Calibri" pitchFamily="34" charset="0"/>
              </a:rPr>
              <a:t>Activity chest / Artifact sets </a:t>
            </a:r>
            <a:endParaRPr lang="en-US" altLang="ja-JP" sz="40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44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610" y="1112085"/>
            <a:ext cx="2246188" cy="133224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987800" y="245950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http</a:t>
            </a:r>
            <a:r>
              <a:rPr lang="en-GB" dirty="0">
                <a:solidFill>
                  <a:schemeClr val="bg1"/>
                </a:solidFill>
              </a:rPr>
              <a:t>://www.uk.emb-japan.go.jp/en/embassy/artefacts.html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51520" y="2459504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http://www.japansociety.org.uk/schools/resources/borrow/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111380"/>
            <a:ext cx="1584176" cy="134812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5900" y="1127257"/>
            <a:ext cx="1590988" cy="13322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3871" y="3258872"/>
            <a:ext cx="5616758" cy="335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35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843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65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1079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ja-JP" sz="4000" dirty="0" smtClean="0">
                <a:solidFill>
                  <a:schemeClr val="bg1"/>
                </a:solidFill>
                <a:latin typeface="Calibri" pitchFamily="34" charset="0"/>
              </a:rPr>
              <a:t>Activity chest / Artifact sets </a:t>
            </a:r>
            <a:endParaRPr lang="en-US" altLang="ja-JP" sz="40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44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1992" y="4440840"/>
            <a:ext cx="2373533" cy="184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4400" y="6381328"/>
            <a:ext cx="2903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http://www.visitjapan.jp/en/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777" y="1411288"/>
            <a:ext cx="3723577" cy="30689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04576" y="6381328"/>
            <a:ext cx="2582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http://us.jnto.go.jp/map/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5685" y="1411288"/>
            <a:ext cx="3826149" cy="2881808"/>
          </a:xfrm>
          <a:prstGeom prst="rect">
            <a:avLst/>
          </a:prstGeom>
        </p:spPr>
      </p:pic>
      <p:pic>
        <p:nvPicPr>
          <p:cNvPr id="74757" name="Picture 5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4628848"/>
            <a:ext cx="2458458" cy="145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458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7950" y="171450"/>
            <a:ext cx="6913563" cy="628173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r>
              <a:rPr lang="en-GB" altLang="ja-JP" b="1" dirty="0" smtClean="0">
                <a:solidFill>
                  <a:schemeClr val="bg1"/>
                </a:solidFill>
                <a:latin typeface="Calibri" pitchFamily="34" charset="0"/>
              </a:rPr>
              <a:t>Courses for Non-Native Teachers of Japanese</a:t>
            </a:r>
            <a:r>
              <a:rPr lang="en-GB" altLang="ja-JP" dirty="0" smtClean="0">
                <a:solidFill>
                  <a:schemeClr val="bg1"/>
                </a:solidFill>
              </a:rPr>
              <a:t> 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None/>
              <a:defRPr/>
            </a:pPr>
            <a:endParaRPr lang="en-GB" altLang="ja-JP" sz="2000" dirty="0" smtClean="0">
              <a:solidFill>
                <a:srgbClr val="FFFFFF"/>
              </a:solidFill>
              <a:latin typeface="Calibri" pitchFamily="34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endParaRPr lang="en-GB" altLang="ja-JP" sz="2000" dirty="0" smtClean="0">
              <a:solidFill>
                <a:srgbClr val="FFFFFF"/>
              </a:solidFill>
            </a:endParaRP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b="1" dirty="0" smtClean="0">
                <a:solidFill>
                  <a:srgbClr val="FFFFFF"/>
                </a:solidFill>
                <a:latin typeface="Calibri" pitchFamily="34" charset="0"/>
              </a:rPr>
              <a:t> Summer Refresher Courses</a:t>
            </a: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/>
            </a:r>
            <a:b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</a:br>
            <a:endParaRPr lang="en-GB" altLang="ja-JP" sz="2000" dirty="0" smtClean="0">
              <a:solidFill>
                <a:srgbClr val="FFFFFF"/>
              </a:solidFill>
              <a:latin typeface="Calibri" pitchFamily="34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b="1" dirty="0" smtClean="0">
                <a:solidFill>
                  <a:srgbClr val="FFFFFF"/>
                </a:solidFill>
                <a:latin typeface="Calibri" pitchFamily="34" charset="0"/>
              </a:rPr>
              <a:t> Japanese Plus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4 week course, several times a year</a:t>
            </a:r>
            <a:b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</a:b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For advanced, non-native speakers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defRPr/>
            </a:pPr>
            <a:endParaRPr lang="en-GB" altLang="ja-JP" sz="20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GB" altLang="ja-JP" sz="2000" b="1" dirty="0" smtClean="0">
                <a:solidFill>
                  <a:schemeClr val="bg1"/>
                </a:solidFill>
                <a:latin typeface="Calibri" pitchFamily="34" charset="0"/>
              </a:rPr>
              <a:t>Longer training courses in Japan </a:t>
            </a: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2-month and 6-month courses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Suitable for teachers  with intermediate Japanese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endParaRPr lang="en-GB" altLang="ja-JP" sz="2000" dirty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b="1" dirty="0" err="1" smtClean="0">
                <a:solidFill>
                  <a:schemeClr val="bg1"/>
                </a:solidFill>
                <a:latin typeface="Calibri" pitchFamily="34" charset="0"/>
              </a:rPr>
              <a:t>Hakuho</a:t>
            </a:r>
            <a:r>
              <a:rPr lang="en-GB" altLang="ja-JP" sz="2000" b="1" dirty="0" smtClean="0">
                <a:solidFill>
                  <a:schemeClr val="bg1"/>
                </a:solidFill>
                <a:latin typeface="Calibri" pitchFamily="34" charset="0"/>
              </a:rPr>
              <a:t> Foundation’s course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Trip to Japan for teachers course</a:t>
            </a:r>
            <a:b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Plus fully funded trip to Japan for your students</a:t>
            </a:r>
          </a:p>
        </p:txBody>
      </p:sp>
      <p:pic>
        <p:nvPicPr>
          <p:cNvPr id="88069" name="Picture 5"/>
          <p:cNvPicPr>
            <a:picLocks noChangeAspect="1" noChangeArrowheads="1"/>
          </p:cNvPicPr>
          <p:nvPr/>
        </p:nvPicPr>
        <p:blipFill>
          <a:blip r:embed="rId4">
            <a:lum bright="18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3288" y="1280840"/>
            <a:ext cx="1851025" cy="1265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6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22533" name="Rectangle 7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22534" name="Object 8"/>
          <p:cNvGraphicFramePr>
            <a:graphicFrameLocks noChangeAspect="1"/>
          </p:cNvGraphicFramePr>
          <p:nvPr/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8" name="Image" r:id="rId5" imgW="1079365" imgH="1193230" progId="PhotoshopElements.Image.5">
                  <p:embed/>
                </p:oleObj>
              </mc:Choice>
              <mc:Fallback>
                <p:oleObj name="Image" r:id="rId5" imgW="1079365" imgH="1193230" progId="PhotoshopElements.Image.5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8076" name="Picture 12" descr="DSC05221"/>
          <p:cNvPicPr preferRelativeResize="0">
            <a:picLocks noChangeAspect="1" noChangeArrowheads="1"/>
          </p:cNvPicPr>
          <p:nvPr/>
        </p:nvPicPr>
        <p:blipFill>
          <a:blip r:embed="rId7">
            <a:lum bright="24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3288" y="2859087"/>
            <a:ext cx="1727200" cy="1139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7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Events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8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2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2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2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2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2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2355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2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1908175" y="0"/>
            <a:ext cx="619283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Networking </a:t>
            </a:r>
            <a:endParaRPr lang="en-GB" altLang="ja-JP" sz="44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GB" altLang="ja-JP" sz="54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4400"/>
          </a:p>
        </p:txBody>
      </p:sp>
      <p:sp>
        <p:nvSpPr>
          <p:cNvPr id="40966" name="Rectangle 3"/>
          <p:cNvSpPr>
            <a:spLocks noChangeArrowheads="1"/>
          </p:cNvSpPr>
          <p:nvPr/>
        </p:nvSpPr>
        <p:spPr bwMode="auto">
          <a:xfrm>
            <a:off x="323850" y="620713"/>
            <a:ext cx="360045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JF News</a:t>
            </a:r>
          </a:p>
          <a:p>
            <a:pPr eaLnBrk="1" hangingPunct="1">
              <a:buFontTx/>
              <a:buNone/>
            </a:pPr>
            <a:endParaRPr lang="en-GB" altLang="ja-JP" sz="8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GB" altLang="ja-JP" sz="2000" b="1">
                <a:solidFill>
                  <a:schemeClr val="bg1"/>
                </a:solidFill>
                <a:latin typeface="Calibri" pitchFamily="34" charset="0"/>
              </a:rPr>
              <a:t>&gt; JLE-UK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Email discussion group for anyone interested in teaching Japanese</a:t>
            </a:r>
          </a:p>
          <a:p>
            <a:pPr eaLnBrk="1" hangingPunct="1">
              <a:buFontTx/>
              <a:buNone/>
            </a:pPr>
            <a:endParaRPr lang="en-US" altLang="ja-JP" sz="8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Make contact</a:t>
            </a: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 with schools in your area</a:t>
            </a:r>
          </a:p>
          <a:p>
            <a:pPr eaLnBrk="1" hangingPunct="1">
              <a:buFont typeface="Wingdings" pitchFamily="2" charset="2"/>
              <a:buNone/>
            </a:pPr>
            <a:endParaRPr lang="en-GB" altLang="ja-JP" sz="8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GB" altLang="ja-JP" sz="2000">
                <a:solidFill>
                  <a:schemeClr val="bg1"/>
                </a:solidFill>
                <a:latin typeface="Calibri" pitchFamily="34" charset="0"/>
              </a:rPr>
              <a:t>&gt; ALL has a networking group for Teachers of Japanese - JLC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ja-JP" sz="8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&gt; </a:t>
            </a: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Specialist advice</a:t>
            </a: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 - just ask our language advisors!</a:t>
            </a:r>
          </a:p>
          <a:p>
            <a:pPr eaLnBrk="1" hangingPunct="1">
              <a:buFontTx/>
              <a:buNone/>
            </a:pPr>
            <a:endParaRPr lang="en-US" altLang="ja-JP" sz="800">
              <a:solidFill>
                <a:schemeClr val="bg1"/>
              </a:solidFill>
              <a:latin typeface="Calibri" pitchFamily="34" charset="0"/>
            </a:endParaRPr>
          </a:p>
          <a:p>
            <a:pPr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&gt; </a:t>
            </a:r>
            <a:r>
              <a:rPr lang="en-US" altLang="ja-JP" sz="2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Japan Foundation Facebook: </a:t>
            </a:r>
            <a:r>
              <a:rPr lang="en-US" altLang="ja-JP" sz="20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JapanFoundationLondon</a:t>
            </a:r>
          </a:p>
          <a:p>
            <a:pPr>
              <a:buFontTx/>
              <a:buNone/>
            </a:pPr>
            <a:endParaRPr lang="en-US" altLang="ja-JP" sz="80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>
              <a:buFontTx/>
              <a:buNone/>
            </a:pPr>
            <a:r>
              <a:rPr lang="en-US" altLang="ja-JP" sz="2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&gt; Japan Foundation on Twitter: </a:t>
            </a:r>
            <a:r>
              <a:rPr lang="en-US" altLang="ja-JP" sz="20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jpflondon</a:t>
            </a:r>
            <a:endParaRPr lang="en-US" altLang="ja-JP" sz="200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buFontTx/>
              <a:buNone/>
            </a:pP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3898900" y="5905500"/>
            <a:ext cx="3527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ja-JP" sz="3600" b="1">
                <a:solidFill>
                  <a:schemeClr val="bg1"/>
                </a:solidFill>
                <a:latin typeface="Century Gothic" pitchFamily="34" charset="0"/>
              </a:rPr>
              <a:t>Sign up today!</a:t>
            </a:r>
            <a:endParaRPr lang="en-US" altLang="ja-JP" sz="36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356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Networking</a:t>
            </a:r>
            <a:endParaRPr lang="en-US" altLang="ja-JP" sz="4400"/>
          </a:p>
        </p:txBody>
      </p:sp>
      <p:pic>
        <p:nvPicPr>
          <p:cNvPr id="40974" name="Picture 1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6413" y="1677988"/>
            <a:ext cx="1776412" cy="3116262"/>
          </a:xfrm>
          <a:prstGeom prst="rect">
            <a:avLst/>
          </a:prstGeom>
          <a:noFill/>
          <a:ln w="38100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73" name="Picture 1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9175" y="2254250"/>
            <a:ext cx="1741488" cy="3024188"/>
          </a:xfrm>
          <a:prstGeom prst="rect">
            <a:avLst/>
          </a:prstGeom>
          <a:noFill/>
          <a:ln w="38100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75" name="Picture 1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2852738"/>
            <a:ext cx="1770062" cy="2960687"/>
          </a:xfrm>
          <a:prstGeom prst="rect">
            <a:avLst/>
          </a:prstGeom>
          <a:noFill/>
          <a:ln w="38100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79" name="Picture 1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908050"/>
            <a:ext cx="1768475" cy="479425"/>
          </a:xfrm>
          <a:prstGeom prst="rect">
            <a:avLst/>
          </a:prstGeom>
          <a:noFill/>
          <a:ln w="38100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2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2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32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82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232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64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96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40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40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40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40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40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40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6920"/>
                            </p:stCondLst>
                            <p:childTnLst>
                              <p:par>
                                <p:cTn id="7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/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80"/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80"/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2355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83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1908175" y="0"/>
            <a:ext cx="619283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 dirty="0">
                <a:solidFill>
                  <a:schemeClr val="bg1"/>
                </a:solidFill>
                <a:latin typeface="Century Gothic" pitchFamily="34" charset="0"/>
              </a:rPr>
              <a:t>Networking </a:t>
            </a:r>
            <a:endParaRPr lang="en-GB" altLang="ja-JP" sz="4400" dirty="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GB" altLang="ja-JP" sz="5400" dirty="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4400" dirty="0"/>
          </a:p>
        </p:txBody>
      </p:sp>
      <p:sp>
        <p:nvSpPr>
          <p:cNvPr id="40966" name="Rectangle 3"/>
          <p:cNvSpPr>
            <a:spLocks noChangeArrowheads="1"/>
          </p:cNvSpPr>
          <p:nvPr/>
        </p:nvSpPr>
        <p:spPr bwMode="auto">
          <a:xfrm>
            <a:off x="323850" y="1007269"/>
            <a:ext cx="7632526" cy="76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ja-JP" sz="2000" b="1" dirty="0" smtClean="0">
                <a:solidFill>
                  <a:schemeClr val="bg1"/>
                </a:solidFill>
                <a:latin typeface="Calibri" pitchFamily="34" charset="0"/>
              </a:rPr>
              <a:t>&gt; </a:t>
            </a:r>
            <a:r>
              <a:rPr lang="en-GB" altLang="ja-JP" sz="2000" b="1" dirty="0" smtClean="0">
                <a:solidFill>
                  <a:schemeClr val="bg1"/>
                </a:solidFill>
                <a:latin typeface="Calibri" pitchFamily="34" charset="0"/>
              </a:rPr>
              <a:t>List of Schools                                               </a:t>
            </a:r>
            <a:r>
              <a:rPr lang="en-US" altLang="ja-JP" sz="2000" b="1" dirty="0" smtClean="0">
                <a:solidFill>
                  <a:schemeClr val="bg1"/>
                </a:solidFill>
                <a:latin typeface="Calibri" pitchFamily="34" charset="0"/>
              </a:rPr>
              <a:t>&gt; </a:t>
            </a: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</a:rPr>
              <a:t>Case Studies</a:t>
            </a:r>
            <a:endParaRPr lang="en-GB" altLang="ja-JP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endParaRPr lang="en-US" altLang="ja-JP" sz="20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buFontTx/>
              <a:buNone/>
            </a:pPr>
            <a:endParaRPr lang="en-US" altLang="ja-JP" sz="2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buFontTx/>
              <a:buNone/>
            </a:pPr>
            <a:endParaRPr lang="en-US" altLang="ja-JP" sz="20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buFontTx/>
              <a:buNone/>
            </a:pPr>
            <a:endParaRPr lang="en-US" altLang="ja-JP" sz="2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buFontTx/>
              <a:buNone/>
            </a:pPr>
            <a:endParaRPr lang="en-US" altLang="ja-JP" sz="20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buFontTx/>
              <a:buNone/>
            </a:pPr>
            <a:endParaRPr lang="en-US" altLang="ja-JP" sz="20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buFontTx/>
              <a:buNone/>
            </a:pPr>
            <a:endParaRPr lang="en-US" altLang="ja-JP" sz="2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buFontTx/>
              <a:buNone/>
            </a:pPr>
            <a:endParaRPr lang="en-US" altLang="ja-JP" sz="2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buFontTx/>
              <a:buNone/>
            </a:pPr>
            <a:endParaRPr lang="en-US" altLang="ja-JP" sz="20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356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Networking</a:t>
            </a:r>
            <a:endParaRPr lang="en-US" altLang="ja-JP" sz="4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85567"/>
            <a:ext cx="3168352" cy="49812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1685567"/>
            <a:ext cx="4021622" cy="3251916"/>
          </a:xfrm>
          <a:prstGeom prst="rect">
            <a:avLst/>
          </a:prstGeom>
        </p:spPr>
      </p:pic>
      <p:sp>
        <p:nvSpPr>
          <p:cNvPr id="4" name="Striped Right Arrow 3"/>
          <p:cNvSpPr/>
          <p:nvPr/>
        </p:nvSpPr>
        <p:spPr bwMode="auto">
          <a:xfrm rot="13341284">
            <a:off x="1048185" y="4483645"/>
            <a:ext cx="1080120" cy="432048"/>
          </a:xfrm>
          <a:prstGeom prst="stripedRightArrow">
            <a:avLst/>
          </a:prstGeom>
          <a:solidFill>
            <a:srgbClr val="FF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6" name="Striped Right Arrow 15"/>
          <p:cNvSpPr/>
          <p:nvPr/>
        </p:nvSpPr>
        <p:spPr bwMode="auto">
          <a:xfrm rot="5400000">
            <a:off x="6844904" y="946955"/>
            <a:ext cx="463326" cy="544638"/>
          </a:xfrm>
          <a:prstGeom prst="stripedRightArrow">
            <a:avLst/>
          </a:prstGeom>
          <a:solidFill>
            <a:srgbClr val="FF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405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26628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1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Rectangle 3"/>
          <p:cNvSpPr>
            <a:spLocks noChangeArrowheads="1"/>
          </p:cNvSpPr>
          <p:nvPr/>
        </p:nvSpPr>
        <p:spPr bwMode="auto">
          <a:xfrm>
            <a:off x="1079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3600" b="1" dirty="0" smtClean="0">
                <a:solidFill>
                  <a:schemeClr val="bg1"/>
                </a:solidFill>
                <a:latin typeface="Century Gothic" pitchFamily="34" charset="0"/>
              </a:rPr>
              <a:t>Japanese </a:t>
            </a:r>
            <a:r>
              <a:rPr lang="en-GB" altLang="ja-JP" sz="3600" b="1" dirty="0">
                <a:solidFill>
                  <a:schemeClr val="bg1"/>
                </a:solidFill>
                <a:latin typeface="Century Gothic" pitchFamily="34" charset="0"/>
              </a:rPr>
              <a:t>events </a:t>
            </a:r>
            <a:r>
              <a:rPr lang="en-GB" altLang="ja-JP" sz="3600" dirty="0">
                <a:solidFill>
                  <a:schemeClr val="bg1"/>
                </a:solidFill>
                <a:latin typeface="Century Gothic" pitchFamily="34" charset="0"/>
              </a:rPr>
              <a:t>for schools</a:t>
            </a:r>
          </a:p>
          <a:p>
            <a:pPr eaLnBrk="1" hangingPunct="1">
              <a:buFontTx/>
              <a:buNone/>
            </a:pPr>
            <a:endParaRPr lang="en-GB" altLang="ja-JP" sz="4000" dirty="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4400" dirty="0"/>
          </a:p>
        </p:txBody>
      </p:sp>
      <p:sp>
        <p:nvSpPr>
          <p:cNvPr id="26630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250825" y="1052513"/>
            <a:ext cx="7848600" cy="430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ja-JP" sz="2400" b="1" dirty="0" smtClean="0">
                <a:solidFill>
                  <a:schemeClr val="bg1"/>
                </a:solidFill>
                <a:latin typeface="Century Gothic" pitchFamily="34" charset="0"/>
              </a:rPr>
              <a:t>&gt; </a:t>
            </a:r>
            <a:r>
              <a:rPr lang="en-US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Japan In Your Classroom culture taster</a:t>
            </a:r>
            <a:r>
              <a:rPr lang="en-US" altLang="ja-JP" sz="28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  <a:br>
              <a:rPr lang="en-US" altLang="ja-JP" sz="2800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(Japan Society)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en-US" altLang="ja-JP" sz="1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GB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&gt; </a:t>
            </a:r>
            <a:r>
              <a:rPr lang="en-US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Japan Taster for Schools</a:t>
            </a:r>
            <a:endParaRPr lang="en-US" altLang="ja-JP" sz="1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en-US" altLang="ja-JP" sz="1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&gt; Club </a:t>
            </a:r>
            <a:r>
              <a:rPr lang="en-US" altLang="ja-JP" sz="2800" b="1" dirty="0" err="1" smtClean="0">
                <a:solidFill>
                  <a:schemeClr val="bg1"/>
                </a:solidFill>
                <a:latin typeface="Century Gothic" pitchFamily="34" charset="0"/>
              </a:rPr>
              <a:t>Taishikan</a:t>
            </a:r>
            <a:r>
              <a:rPr lang="en-US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 (Embassy of Japan)</a:t>
            </a:r>
          </a:p>
          <a:p>
            <a:pPr marL="285750" indent="-285750" eaLnBrk="1" hangingPunct="1">
              <a:spcBef>
                <a:spcPct val="50000"/>
              </a:spcBef>
              <a:buFontTx/>
              <a:buChar char="-"/>
              <a:defRPr/>
            </a:pP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Very popular so book well in advance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en-US" altLang="ja-JP" sz="1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en-GB" altLang="ja-JP" sz="2400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6632" name="Rectangle 3"/>
          <p:cNvSpPr>
            <a:spLocks noChangeArrowheads="1"/>
          </p:cNvSpPr>
          <p:nvPr/>
        </p:nvSpPr>
        <p:spPr bwMode="auto">
          <a:xfrm rot="5400000">
            <a:off x="5841207" y="3348831"/>
            <a:ext cx="55991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Motivate Students</a:t>
            </a:r>
            <a:endParaRPr lang="en-US" altLang="ja-JP" sz="4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11" y="4947790"/>
            <a:ext cx="2434049" cy="17038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7" y="4957315"/>
            <a:ext cx="2420441" cy="16943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5113" y="4962525"/>
            <a:ext cx="2540000" cy="1689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1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1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91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2867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8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7" name="Rectangle 3"/>
          <p:cNvSpPr>
            <a:spLocks noChangeArrowheads="1"/>
          </p:cNvSpPr>
          <p:nvPr/>
        </p:nvSpPr>
        <p:spPr bwMode="auto">
          <a:xfrm>
            <a:off x="179388" y="115888"/>
            <a:ext cx="799306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chemeClr val="bg1"/>
                </a:solidFill>
                <a:latin typeface="Century Gothic" pitchFamily="34" charset="0"/>
              </a:rPr>
              <a:t>School partnerships</a:t>
            </a:r>
            <a:endParaRPr lang="en-GB" altLang="ja-JP" sz="40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GB" altLang="ja-JP" sz="40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4400"/>
          </a:p>
        </p:txBody>
      </p:sp>
      <p:sp>
        <p:nvSpPr>
          <p:cNvPr id="50182" name="Rectangle 3"/>
          <p:cNvSpPr>
            <a:spLocks noChangeArrowheads="1"/>
          </p:cNvSpPr>
          <p:nvPr/>
        </p:nvSpPr>
        <p:spPr bwMode="auto">
          <a:xfrm>
            <a:off x="179388" y="1125538"/>
            <a:ext cx="7272337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ja-JP" b="1">
                <a:solidFill>
                  <a:schemeClr val="bg1"/>
                </a:solidFill>
                <a:latin typeface="Century Gothic" pitchFamily="34" charset="0"/>
              </a:rPr>
              <a:t>&gt; Partner Finding / Japan Links</a:t>
            </a:r>
            <a:r>
              <a:rPr lang="en-US" altLang="ja-JP">
                <a:solidFill>
                  <a:schemeClr val="bg1"/>
                </a:solidFill>
                <a:latin typeface="Century Gothic" pitchFamily="34" charset="0"/>
              </a:rPr>
              <a:t> </a:t>
            </a:r>
            <a:br>
              <a:rPr lang="en-US" altLang="ja-JP">
                <a:solidFill>
                  <a:schemeClr val="bg1"/>
                </a:solidFill>
                <a:latin typeface="Century Gothic" pitchFamily="34" charset="0"/>
              </a:rPr>
            </a:b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(Japan Society)</a:t>
            </a:r>
          </a:p>
          <a:p>
            <a:pPr eaLnBrk="1" hangingPunct="1">
              <a:buFontTx/>
              <a:buNone/>
            </a:pPr>
            <a:endParaRPr lang="en-US" altLang="ja-JP" sz="20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b="1">
                <a:solidFill>
                  <a:schemeClr val="bg1"/>
                </a:solidFill>
                <a:latin typeface="Century Gothic" pitchFamily="34" charset="0"/>
              </a:rPr>
              <a:t>&gt; Japan UK LIVE! 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Bilingual website to help 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students communicate 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(Japan Society)</a:t>
            </a:r>
          </a:p>
        </p:txBody>
      </p:sp>
      <p:sp>
        <p:nvSpPr>
          <p:cNvPr id="28679" name="Rectangle 3"/>
          <p:cNvSpPr>
            <a:spLocks noChangeArrowheads="1"/>
          </p:cNvSpPr>
          <p:nvPr/>
        </p:nvSpPr>
        <p:spPr bwMode="auto">
          <a:xfrm rot="5400000">
            <a:off x="5841207" y="3348831"/>
            <a:ext cx="55991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Motivate Students</a:t>
            </a:r>
            <a:endParaRPr lang="en-US" altLang="ja-JP" sz="4400"/>
          </a:p>
        </p:txBody>
      </p:sp>
      <p:pic>
        <p:nvPicPr>
          <p:cNvPr id="50187" name="Picture 1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3357563"/>
            <a:ext cx="4679950" cy="3173412"/>
          </a:xfrm>
          <a:prstGeom prst="rect">
            <a:avLst/>
          </a:prstGeom>
          <a:noFill/>
          <a:ln w="28575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6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50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50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50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50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50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50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0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0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0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6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2970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2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Rectangle 3"/>
          <p:cNvSpPr>
            <a:spLocks noChangeArrowheads="1"/>
          </p:cNvSpPr>
          <p:nvPr/>
        </p:nvSpPr>
        <p:spPr bwMode="auto">
          <a:xfrm>
            <a:off x="179388" y="115888"/>
            <a:ext cx="79216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3600" b="1">
                <a:solidFill>
                  <a:schemeClr val="bg1"/>
                </a:solidFill>
                <a:latin typeface="Century Gothic" pitchFamily="34" charset="0"/>
              </a:rPr>
              <a:t>Useful contacts</a:t>
            </a:r>
            <a:endParaRPr lang="en-GB" altLang="ja-JP" sz="36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GB" altLang="ja-JP" sz="36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4400"/>
          </a:p>
        </p:txBody>
      </p:sp>
      <p:sp>
        <p:nvSpPr>
          <p:cNvPr id="29702" name="Rectangle 3"/>
          <p:cNvSpPr>
            <a:spLocks noChangeArrowheads="1"/>
          </p:cNvSpPr>
          <p:nvPr/>
        </p:nvSpPr>
        <p:spPr bwMode="auto">
          <a:xfrm>
            <a:off x="179388" y="836613"/>
            <a:ext cx="7705725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79388" y="981075"/>
            <a:ext cx="78486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24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ja-JP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9704" name="Rectangle 3"/>
          <p:cNvSpPr>
            <a:spLocks noChangeArrowheads="1"/>
          </p:cNvSpPr>
          <p:nvPr/>
        </p:nvSpPr>
        <p:spPr bwMode="auto">
          <a:xfrm>
            <a:off x="250825" y="908050"/>
            <a:ext cx="8101013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Japan Foundation London (Language Centre)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www.jpf.org.uk/language      	Tel: 020 7436 6698</a:t>
            </a:r>
          </a:p>
          <a:p>
            <a:pPr eaLnBrk="1" hangingPunct="1">
              <a:buFontTx/>
              <a:buNone/>
            </a:pPr>
            <a:endParaRPr lang="en-US" altLang="ja-JP" sz="14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Japan Society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www.japansociety.org.uk      	Tel: 020 7828 6330 </a:t>
            </a:r>
          </a:p>
          <a:p>
            <a:pPr eaLnBrk="1" hangingPunct="1">
              <a:buFontTx/>
              <a:buNone/>
            </a:pPr>
            <a:endParaRPr lang="en-US" altLang="ja-JP" sz="14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Embassy of Japan (JICC)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www.uk.emb-japan.go.jp      	Tel: 020 7465 6500 </a:t>
            </a:r>
          </a:p>
          <a:p>
            <a:pPr eaLnBrk="1" hangingPunct="1">
              <a:buFontTx/>
              <a:buNone/>
            </a:pPr>
            <a:endParaRPr lang="en-US" altLang="ja-JP" sz="14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British Council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www.britishcouncil.org		Tel: 020 7930 8466 </a:t>
            </a:r>
          </a:p>
          <a:p>
            <a:pPr eaLnBrk="1" hangingPunct="1">
              <a:buFontTx/>
              <a:buNone/>
            </a:pPr>
            <a:endParaRPr lang="en-US" altLang="ja-JP" sz="14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Daiwa-Anglo Japanese Foundation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www.dajf.org.uk 			Tel: 020 7486 4348 </a:t>
            </a:r>
          </a:p>
          <a:p>
            <a:pPr eaLnBrk="1" hangingPunct="1">
              <a:buFontTx/>
              <a:buNone/>
            </a:pPr>
            <a:endParaRPr lang="en-US" altLang="ja-JP" sz="14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Great Britain Sasakawa Foundation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www.gbsf.org.uk			Tel: 020 7436 9042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3072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5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179388" y="836613"/>
            <a:ext cx="7705725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0726" name="Text Box 7"/>
          <p:cNvSpPr txBox="1">
            <a:spLocks noChangeArrowheads="1"/>
          </p:cNvSpPr>
          <p:nvPr/>
        </p:nvSpPr>
        <p:spPr bwMode="auto">
          <a:xfrm>
            <a:off x="179388" y="981075"/>
            <a:ext cx="78486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24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ja-JP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8919" name="Rectangle 1"/>
          <p:cNvSpPr>
            <a:spLocks noChangeArrowheads="1"/>
          </p:cNvSpPr>
          <p:nvPr/>
        </p:nvSpPr>
        <p:spPr bwMode="auto">
          <a:xfrm>
            <a:off x="873125" y="1606550"/>
            <a:ext cx="646271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800" b="1">
                <a:solidFill>
                  <a:schemeClr val="bg1"/>
                </a:solidFill>
                <a:latin typeface="Calibri" pitchFamily="34" charset="0"/>
              </a:rPr>
              <a:t>質問？</a:t>
            </a:r>
            <a:endParaRPr lang="en-GB" altLang="ja-JP" sz="13800" b="1">
              <a:solidFill>
                <a:schemeClr val="bg1"/>
              </a:solidFill>
              <a:latin typeface="Calibri" pitchFamily="34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ja-JP" sz="6000" b="1">
                <a:solidFill>
                  <a:schemeClr val="bg1"/>
                </a:solidFill>
                <a:latin typeface="Calibri" pitchFamily="34" charset="0"/>
              </a:rPr>
              <a:t>(Any questions?)</a:t>
            </a:r>
            <a:endParaRPr lang="en-US" altLang="ja-JP" sz="4800">
              <a:solidFill>
                <a:srgbClr val="CBC2DC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2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9388" y="188913"/>
            <a:ext cx="7848600" cy="6601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altLang="ja-JP" sz="32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from the Japan Foundation</a:t>
            </a:r>
          </a:p>
          <a:p>
            <a:pPr>
              <a:spcBef>
                <a:spcPct val="50000"/>
              </a:spcBef>
              <a:defRPr/>
            </a:pPr>
            <a:endParaRPr lang="en-GB" altLang="ja-JP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14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12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US" altLang="ja-JP" sz="12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Local Project Support </a:t>
            </a:r>
            <a:r>
              <a:rPr lang="en-US" altLang="ja-JP" sz="2000" b="1" dirty="0" err="1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Programme</a:t>
            </a: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 – </a:t>
            </a: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up to £3,000 – 4 deadlines a </a:t>
            </a:r>
            <a:r>
              <a:rPr lang="en-US" altLang="ja-JP" sz="20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year </a:t>
            </a:r>
            <a:endParaRPr lang="en-US" altLang="ja-JP" sz="20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8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GB" altLang="ja-JP" sz="32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from other organisations</a:t>
            </a:r>
            <a:endParaRPr lang="en-GB" altLang="ja-JP" sz="14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Daiwa Anglo-Japanese Foundation </a:t>
            </a: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/>
            </a:r>
            <a:b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</a:b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Grants of £3000+ for activities promoting Japan-UK interaction</a:t>
            </a:r>
            <a:b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</a:br>
            <a:endParaRPr lang="en-US" altLang="ja-JP" sz="20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Great Britain </a:t>
            </a:r>
            <a:r>
              <a:rPr lang="en-US" altLang="ja-JP" sz="2000" b="1" dirty="0" err="1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Sasakawa</a:t>
            </a: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 Foundation </a:t>
            </a: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/>
            </a:r>
            <a:b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</a:b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For Japanese language projects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en-US" altLang="ja-JP" sz="20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Japan Society</a:t>
            </a: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 Small Grant </a:t>
            </a:r>
            <a:b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</a:b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 Up to £1,000 f</a:t>
            </a:r>
            <a:r>
              <a:rPr lang="en-GB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or small-scale events related to Japan</a:t>
            </a:r>
            <a:endParaRPr lang="en-US" altLang="ja-JP" sz="20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altLang="ja-JP" sz="2000" b="1" dirty="0">
              <a:solidFill>
                <a:schemeClr val="bg1"/>
              </a:solidFill>
              <a:latin typeface="Century Gothic" pitchFamily="34" charset="0"/>
              <a:ea typeface="ＭＳ Ｐゴシック" charset="-128"/>
            </a:endParaRPr>
          </a:p>
        </p:txBody>
      </p:sp>
      <p:pic>
        <p:nvPicPr>
          <p:cNvPr id="52235" name="Picture 11" descr="Japanese Language Local Project Support Programm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376" y="866776"/>
            <a:ext cx="4572000" cy="1447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922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8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9388" y="188913"/>
            <a:ext cx="7848600" cy="541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altLang="ja-JP" sz="3200" b="1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hints:</a:t>
            </a:r>
            <a:endParaRPr lang="en-GB" altLang="ja-JP" sz="32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GB" sz="3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Please </a:t>
            </a:r>
            <a:r>
              <a:rPr lang="en-GB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tell us about your project and its objectives, including quantitative data where possible.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GB" sz="3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</a:t>
            </a:r>
            <a:r>
              <a:rPr lang="en-GB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the project be publicised</a:t>
            </a:r>
            <a:r>
              <a:rPr lang="en-GB" sz="3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GB" sz="3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</a:t>
            </a:r>
            <a:r>
              <a:rPr lang="en-GB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outcomes will the project achieve? </a:t>
            </a:r>
            <a:br>
              <a:rPr lang="en-GB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200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</a:t>
            </a:r>
            <a:r>
              <a:rPr lang="en-GB" sz="32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the project impact Japanese language education in the UK?</a:t>
            </a:r>
          </a:p>
          <a:p>
            <a:pPr>
              <a:spcBef>
                <a:spcPct val="50000"/>
              </a:spcBef>
              <a:defRPr/>
            </a:pPr>
            <a:r>
              <a:rPr lang="en-GB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altLang="ja-JP" sz="2800" b="1" dirty="0">
              <a:solidFill>
                <a:schemeClr val="bg1"/>
              </a:solidFill>
              <a:latin typeface="Calibri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922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</p:spTree>
    <p:extLst>
      <p:ext uri="{BB962C8B-B14F-4D97-AF65-F5344CB8AC3E}">
        <p14:creationId xmlns:p14="http://schemas.microsoft.com/office/powerpoint/2010/main" val="270897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90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9388" y="188913"/>
            <a:ext cx="78486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altLang="ja-JP" sz="2800" b="1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hints:</a:t>
            </a:r>
            <a:endParaRPr lang="en-GB" altLang="ja-JP" sz="28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28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922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782816"/>
            <a:ext cx="5449417" cy="569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54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14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9388" y="188913"/>
            <a:ext cx="78486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altLang="ja-JP" sz="2800" b="1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hints:</a:t>
            </a:r>
            <a:endParaRPr lang="en-GB" altLang="ja-JP" sz="28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28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922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25" y="908720"/>
            <a:ext cx="6648450" cy="55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65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823691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024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5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10246" name="Picture 2" descr="http://www.jpf.org.uk/cms/images/group_tour_imag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620713"/>
            <a:ext cx="7416800" cy="561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1268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8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112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30288" y="2740025"/>
            <a:ext cx="7688262" cy="1143000"/>
          </a:xfrm>
        </p:spPr>
        <p:txBody>
          <a:bodyPr/>
          <a:lstStyle/>
          <a:p>
            <a:pPr algn="l" eaLnBrk="1" hangingPunct="1"/>
            <a:r>
              <a:rPr lang="en-US" altLang="ja-JP" sz="8800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Resources</a:t>
            </a:r>
            <a:endParaRPr lang="en-US" altLang="ja-JP" sz="8800" smtClean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2292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6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/>
          </a:p>
        </p:txBody>
      </p:sp>
      <p:sp>
        <p:nvSpPr>
          <p:cNvPr id="12294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20495" name="Picture 15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124396"/>
            <a:ext cx="3241809" cy="23046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5" name="Rectangle 3"/>
          <p:cNvSpPr txBox="1">
            <a:spLocks noChangeArrowheads="1"/>
          </p:cNvSpPr>
          <p:nvPr/>
        </p:nvSpPr>
        <p:spPr bwMode="auto">
          <a:xfrm>
            <a:off x="3995738" y="976313"/>
            <a:ext cx="3744912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Erin’s Challenge! I Can Speak Japanese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endParaRPr lang="en-GB" altLang="ja-JP" sz="2800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3600" b="1">
                <a:solidFill>
                  <a:srgbClr val="FFFFFF"/>
                </a:solidFill>
                <a:latin typeface="Calibri" pitchFamily="34" charset="0"/>
              </a:rPr>
              <a:t>www.erin.ne.jp</a:t>
            </a:r>
          </a:p>
        </p:txBody>
      </p:sp>
      <p:sp>
        <p:nvSpPr>
          <p:cNvPr id="29706" name="Rectangle 3"/>
          <p:cNvSpPr>
            <a:spLocks noChangeArrowheads="1"/>
          </p:cNvSpPr>
          <p:nvPr/>
        </p:nvSpPr>
        <p:spPr bwMode="auto">
          <a:xfrm>
            <a:off x="11113" y="3595688"/>
            <a:ext cx="7751762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Great introduction to basic Japanese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Designed with young people in mind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Features videos, comics, activities and games for teaching Japanese language and culture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For independent or classroom use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DVD and workbooks also available</a:t>
            </a:r>
          </a:p>
        </p:txBody>
      </p:sp>
      <p:sp>
        <p:nvSpPr>
          <p:cNvPr id="12298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/>
      <p:bldP spid="2970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3794</TotalTime>
  <Words>780</Words>
  <Application>Microsoft Office PowerPoint</Application>
  <PresentationFormat>On-screen Show (4:3)</PresentationFormat>
  <Paragraphs>231</Paragraphs>
  <Slides>28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Default Design</vt:lpstr>
      <vt:lpstr>Image</vt:lpstr>
      <vt:lpstr>Introducing Japanese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Japan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shone</dc:creator>
  <cp:lastModifiedBy>Josephine Audigier</cp:lastModifiedBy>
  <cp:revision>123</cp:revision>
  <cp:lastPrinted>2015-10-28T15:37:38Z</cp:lastPrinted>
  <dcterms:created xsi:type="dcterms:W3CDTF">2011-03-01T17:06:28Z</dcterms:created>
  <dcterms:modified xsi:type="dcterms:W3CDTF">2016-03-04T11:40:07Z</dcterms:modified>
</cp:coreProperties>
</file>